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00" r:id="rId1"/>
  </p:sldMasterIdLst>
  <p:notesMasterIdLst>
    <p:notesMasterId r:id="rId30"/>
  </p:notesMasterIdLst>
  <p:handoutMasterIdLst>
    <p:handoutMasterId r:id="rId31"/>
  </p:handoutMasterIdLst>
  <p:sldIdLst>
    <p:sldId id="257" r:id="rId2"/>
    <p:sldId id="283" r:id="rId3"/>
    <p:sldId id="285" r:id="rId4"/>
    <p:sldId id="286" r:id="rId5"/>
    <p:sldId id="258" r:id="rId6"/>
    <p:sldId id="259" r:id="rId7"/>
    <p:sldId id="260" r:id="rId8"/>
    <p:sldId id="261" r:id="rId9"/>
    <p:sldId id="262" r:id="rId10"/>
    <p:sldId id="288" r:id="rId11"/>
    <p:sldId id="289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69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87" r:id="rId28"/>
    <p:sldId id="290" r:id="rId2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95" autoAdjust="0"/>
    <p:restoredTop sz="94713" autoAdjust="0"/>
  </p:normalViewPr>
  <p:slideViewPr>
    <p:cSldViewPr>
      <p:cViewPr varScale="1">
        <p:scale>
          <a:sx n="47" d="100"/>
          <a:sy n="47" d="100"/>
        </p:scale>
        <p:origin x="-90" y="-9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0DF62-54B5-492B-948C-5AB7DAFE222E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DC92FB-0D9D-4921-A17C-632F027476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4136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AFB69-B956-497A-B41D-298EC1E13E66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4F327-4785-4466-8186-DBA8E98E23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19761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1918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3847069" y="9429937"/>
            <a:ext cx="2949180" cy="4952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/>
          <a:lstStyle/>
          <a:p>
            <a:pPr algn="r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</a:pPr>
            <a:fld id="{A344E021-85C8-4B55-AF9C-9AE6CD721E03}" type="slidenum">
              <a:rPr lang="ru-RU" sz="1200">
                <a:solidFill>
                  <a:srgbClr val="000000"/>
                </a:solidFill>
                <a:latin typeface="Times New Roman" pitchFamily="16" charset="0"/>
                <a:cs typeface="Segoe UI" charset="0"/>
              </a:rPr>
              <a:pPr algn="r">
                <a:tabLst>
                  <a:tab pos="0" algn="l"/>
                  <a:tab pos="392477" algn="l"/>
                  <a:tab pos="786346" algn="l"/>
                  <a:tab pos="1180214" algn="l"/>
                  <a:tab pos="1574082" algn="l"/>
                  <a:tab pos="1967950" algn="l"/>
                  <a:tab pos="2361819" algn="l"/>
                  <a:tab pos="2755687" algn="l"/>
                  <a:tab pos="3149556" algn="l"/>
                  <a:tab pos="3543424" algn="l"/>
                  <a:tab pos="3937293" algn="l"/>
                  <a:tab pos="4331161" algn="l"/>
                  <a:tab pos="4725030" algn="l"/>
                  <a:tab pos="5118898" algn="l"/>
                  <a:tab pos="5512767" algn="l"/>
                  <a:tab pos="5906635" algn="l"/>
                  <a:tab pos="6300504" algn="l"/>
                  <a:tab pos="6694372" algn="l"/>
                  <a:tab pos="7088240" algn="l"/>
                  <a:tab pos="7482108" algn="l"/>
                  <a:tab pos="7875977" algn="l"/>
                </a:tabLst>
              </a:pPr>
              <a:t>3</a:t>
            </a:fld>
            <a:endParaRPr lang="ru-RU" sz="1200" dirty="0">
              <a:solidFill>
                <a:srgbClr val="000000"/>
              </a:solidFill>
              <a:latin typeface="Times New Roman" pitchFamily="16" charset="0"/>
              <a:cs typeface="Segoe UI" charset="0"/>
            </a:endParaRPr>
          </a:p>
        </p:txBody>
      </p:sp>
      <p:sp>
        <p:nvSpPr>
          <p:cNvPr id="2253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0938" cy="37211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79482" y="4714969"/>
            <a:ext cx="5438711" cy="44673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8607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61517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79E17-7746-4802-A9B8-6C60F9532C4C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31131-B2DD-4E5A-A094-4E14EB80F6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 smtClean="0"/>
              <a:t>ТКО</a:t>
            </a:r>
            <a:br>
              <a:rPr lang="ru-RU" sz="3500" dirty="0" smtClean="0"/>
            </a:br>
            <a:r>
              <a:rPr lang="ru-RU" sz="3500" dirty="0" smtClean="0"/>
              <a:t>Проект по г. Катав-</a:t>
            </a:r>
            <a:r>
              <a:rPr lang="ru-RU" sz="3500" dirty="0" err="1" smtClean="0"/>
              <a:t>Ивановску</a:t>
            </a:r>
            <a:r>
              <a:rPr lang="ru-RU" sz="3500" dirty="0" smtClean="0"/>
              <a:t> 2018 г.</a:t>
            </a:r>
            <a:endParaRPr lang="ru-RU" sz="3500" dirty="0"/>
          </a:p>
        </p:txBody>
      </p:sp>
      <p:pic>
        <p:nvPicPr>
          <p:cNvPr id="8" name="Содержимое 7" descr="Провалка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8000" y="1389593"/>
            <a:ext cx="6876368" cy="51975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/>
              <a:t>Схема размещения контейнерных площадок по городу; </a:t>
            </a:r>
            <a:br>
              <a:rPr lang="ru-RU" sz="2400" dirty="0" smtClean="0"/>
            </a:br>
            <a:r>
              <a:rPr lang="ru-RU" sz="2400" dirty="0" smtClean="0"/>
              <a:t>     существующие КП;         новые КП;          КП ликвидируемые.</a:t>
            </a:r>
            <a:endParaRPr lang="ru-RU" sz="2400" dirty="0"/>
          </a:p>
        </p:txBody>
      </p:sp>
      <p:pic>
        <p:nvPicPr>
          <p:cNvPr id="7" name="Содержимое 6" descr="Большая карта с К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37514" y="1600200"/>
            <a:ext cx="7268971" cy="4525963"/>
          </a:xfrm>
        </p:spPr>
      </p:pic>
      <p:sp>
        <p:nvSpPr>
          <p:cNvPr id="4" name="Овал 3"/>
          <p:cNvSpPr/>
          <p:nvPr/>
        </p:nvSpPr>
        <p:spPr>
          <a:xfrm>
            <a:off x="539552" y="908720"/>
            <a:ext cx="28803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491880" y="908720"/>
            <a:ext cx="360040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436096" y="836712"/>
            <a:ext cx="360040" cy="36004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>Схема размещения контейнерных площадок по городу;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существующие КП;       новые КП. 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611560" y="692696"/>
            <a:ext cx="28803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347864" y="764704"/>
            <a:ext cx="288032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Содержимое 8" descr="ЖП И ПО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98768"/>
            <a:ext cx="8229600" cy="3328827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Планируемые к размещению контейнерные площадки:</a:t>
            </a:r>
            <a:br>
              <a:rPr lang="ru-RU" sz="2700" dirty="0" smtClean="0"/>
            </a:br>
            <a:r>
              <a:rPr lang="ru-RU" sz="2700" u="sng" dirty="0" smtClean="0"/>
              <a:t>Ленина, 5 (перенос с улицы Ленина, 2)</a:t>
            </a:r>
            <a:endParaRPr lang="ru-RU" sz="2700" u="sng" dirty="0"/>
          </a:p>
        </p:txBody>
      </p:sp>
      <p:pic>
        <p:nvPicPr>
          <p:cNvPr id="6" name="Содержимое 5" descr="Ленина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2000" y="1556792"/>
            <a:ext cx="6840000" cy="48567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</a:t>
            </a:r>
            <a:br>
              <a:rPr lang="ru-RU" sz="2400" dirty="0" smtClean="0"/>
            </a:br>
            <a:r>
              <a:rPr lang="ru-RU" sz="2400" dirty="0" smtClean="0"/>
              <a:t> ул. К. </a:t>
            </a:r>
            <a:r>
              <a:rPr lang="ru-RU" sz="2400" dirty="0"/>
              <a:t>М</a:t>
            </a:r>
            <a:r>
              <a:rPr lang="ru-RU" sz="2400" dirty="0" smtClean="0"/>
              <a:t>аркса, 34</a:t>
            </a:r>
            <a:endParaRPr lang="ru-RU" sz="2400" dirty="0"/>
          </a:p>
        </p:txBody>
      </p:sp>
      <p:pic>
        <p:nvPicPr>
          <p:cNvPr id="6" name="Содержимое 5" descr="К Маркса 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2000" y="1556792"/>
            <a:ext cx="6840000" cy="48558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br>
              <a:rPr lang="ru-RU" sz="2400" dirty="0" smtClean="0"/>
            </a:br>
            <a:r>
              <a:rPr lang="ru-RU" sz="2400" dirty="0" smtClean="0"/>
              <a:t>ул. Красноармейская, 47 </a:t>
            </a:r>
            <a:br>
              <a:rPr lang="ru-RU" sz="2400" dirty="0" smtClean="0"/>
            </a:br>
            <a:r>
              <a:rPr lang="ru-RU" sz="2400" dirty="0" smtClean="0"/>
              <a:t>(перенос с ул. Пугачевская, 68)</a:t>
            </a:r>
            <a:endParaRPr lang="ru-RU" sz="2400" dirty="0"/>
          </a:p>
        </p:txBody>
      </p:sp>
      <p:pic>
        <p:nvPicPr>
          <p:cNvPr id="5" name="Содержимое 4" descr="Красноармейская 47 перенос Пугачевская 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2000" y="1417638"/>
            <a:ext cx="6840000" cy="52160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br>
              <a:rPr lang="ru-RU" sz="2400" dirty="0" smtClean="0"/>
            </a:br>
            <a:r>
              <a:rPr lang="ru-RU" sz="2400" b="1" dirty="0" smtClean="0"/>
              <a:t>п. </a:t>
            </a:r>
            <a:r>
              <a:rPr lang="ru-RU" sz="2400" b="1" dirty="0" err="1" smtClean="0"/>
              <a:t>Башлес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ул. Зои Космодемьянской, 6</a:t>
            </a:r>
            <a:endParaRPr lang="ru-RU" sz="2400" dirty="0"/>
          </a:p>
        </p:txBody>
      </p:sp>
      <p:pic>
        <p:nvPicPr>
          <p:cNvPr id="5" name="Содержимое 4" descr="З Космодемьянской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382060"/>
            <a:ext cx="7560000" cy="5341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br>
              <a:rPr lang="ru-RU" sz="2400" dirty="0" smtClean="0"/>
            </a:br>
            <a:r>
              <a:rPr lang="ru-RU" sz="2400" dirty="0" smtClean="0"/>
              <a:t>ул. О. Кошевого, 17</a:t>
            </a:r>
            <a:endParaRPr lang="ru-RU" sz="2400" dirty="0"/>
          </a:p>
        </p:txBody>
      </p:sp>
      <p:pic>
        <p:nvPicPr>
          <p:cNvPr id="8" name="Содержимое 7" descr="О Кошевого 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68939" y="1600200"/>
            <a:ext cx="740612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 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b="1" dirty="0" err="1" smtClean="0"/>
              <a:t>Солоцкая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ул. Гагарина, 16 (напротив морга)</a:t>
            </a:r>
            <a:endParaRPr lang="ru-RU" sz="2400" dirty="0"/>
          </a:p>
        </p:txBody>
      </p:sp>
      <p:pic>
        <p:nvPicPr>
          <p:cNvPr id="8" name="Содержимое 7" descr="Гагарина 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772816"/>
            <a:ext cx="7560000" cy="48379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 </a:t>
            </a:r>
            <a:r>
              <a:rPr lang="ru-RU" sz="2400" b="1" dirty="0" err="1" smtClean="0"/>
              <a:t>Солоцкая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ул. Гагарина, 6 (возле котельной </a:t>
            </a:r>
            <a:r>
              <a:rPr lang="ru-RU" sz="2400" dirty="0" err="1" smtClean="0"/>
              <a:t>Солоцкая</a:t>
            </a:r>
            <a:r>
              <a:rPr lang="ru-RU" sz="2400" dirty="0" smtClean="0"/>
              <a:t> – перенос </a:t>
            </a:r>
            <a:br>
              <a:rPr lang="ru-RU" sz="2400" dirty="0" smtClean="0"/>
            </a:br>
            <a:r>
              <a:rPr lang="ru-RU" sz="2400" dirty="0" smtClean="0"/>
              <a:t>с ул. Гагарина, 2; ул. Майская площадь, 95)</a:t>
            </a:r>
            <a:endParaRPr lang="ru-RU" sz="2400" dirty="0"/>
          </a:p>
        </p:txBody>
      </p:sp>
      <p:pic>
        <p:nvPicPr>
          <p:cNvPr id="6" name="Содержимое 5" descr="Гагарина 16 Котельная Солоц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628800"/>
            <a:ext cx="7560000" cy="51205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 </a:t>
            </a:r>
            <a:r>
              <a:rPr lang="ru-RU" sz="2400" b="1" dirty="0" err="1" smtClean="0"/>
              <a:t>Солоцкая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ул. Уральская, 49</a:t>
            </a:r>
            <a:endParaRPr lang="ru-RU" sz="2400" dirty="0"/>
          </a:p>
        </p:txBody>
      </p:sp>
      <p:pic>
        <p:nvPicPr>
          <p:cNvPr id="5" name="Содержимое 4" descr="Уральская 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844824"/>
            <a:ext cx="7560000" cy="4689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Переход на новую систему обращения с ТКО</a:t>
            </a:r>
            <a:br>
              <a:rPr lang="ru-RU" sz="2400" dirty="0" smtClean="0"/>
            </a:br>
            <a:r>
              <a:rPr lang="ru-RU" sz="2400" dirty="0" smtClean="0"/>
              <a:t> в Челябинской области.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05080328"/>
              </p:ext>
            </p:extLst>
          </p:nvPr>
        </p:nvGraphicFramePr>
        <p:xfrm>
          <a:off x="457200" y="1600200"/>
          <a:ext cx="8229600" cy="4925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751162">
                <a:tc>
                  <a:txBody>
                    <a:bodyPr/>
                    <a:lstStyle/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u="sng" dirty="0" smtClean="0">
                          <a:solidFill>
                            <a:srgbClr val="000000"/>
                          </a:solidFill>
                        </a:rPr>
                        <a:t>1 этап (выполнен):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Разработка и утверждение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 территориальной схемы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обращения с отходами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Челябинской области</a:t>
                      </a:r>
                      <a:endParaRPr lang="ru-RU" dirty="0"/>
                    </a:p>
                  </a:txBody>
                  <a:tcPr marL="91439" marR="91439"/>
                </a:tc>
                <a:tc rowSpan="3">
                  <a:txBody>
                    <a:bodyPr/>
                    <a:lstStyle/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1800" u="sng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1800" u="sng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1800" u="sng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1800" u="sng" dirty="0" smtClean="0">
                        <a:solidFill>
                          <a:srgbClr val="000000"/>
                        </a:solidFill>
                      </a:endParaRP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u="sng" dirty="0" smtClean="0">
                          <a:solidFill>
                            <a:srgbClr val="000000"/>
                          </a:solidFill>
                        </a:rPr>
                        <a:t>Создание инфраструктуры: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строительство новых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объектов обращения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 с ТКО, соответствующих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требованиям действующего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</a:rPr>
                        <a:t>законодательства</a:t>
                      </a:r>
                    </a:p>
                    <a:p>
                      <a:endParaRPr lang="ru-RU" dirty="0"/>
                    </a:p>
                  </a:txBody>
                  <a:tcPr marL="91439" marR="91439"/>
                </a:tc>
              </a:tr>
              <a:tr h="1751162">
                <a:tc>
                  <a:txBody>
                    <a:bodyPr/>
                    <a:lstStyle/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u="sng" dirty="0" smtClean="0">
                          <a:solidFill>
                            <a:srgbClr val="000000"/>
                          </a:solidFill>
                        </a:rPr>
                        <a:t>2 этап (выполнен):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Конкурсный отбор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региональных операторов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 по обращению с ТКО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и</a:t>
                      </a:r>
                      <a:endParaRPr lang="ru-RU" dirty="0"/>
                    </a:p>
                  </a:txBody>
                  <a:tcPr marL="91439" marR="91439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22819">
                <a:tc>
                  <a:txBody>
                    <a:bodyPr/>
                    <a:lstStyle/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u="sng" dirty="0" smtClean="0">
                          <a:solidFill>
                            <a:srgbClr val="000000"/>
                          </a:solidFill>
                        </a:rPr>
                        <a:t>3 этап: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Установление новых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тарифов в сфере </a:t>
                      </a:r>
                    </a:p>
                    <a:p>
                      <a:pPr algn="ctr"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</a:rPr>
                        <a:t>обращения с ТКО</a:t>
                      </a:r>
                      <a:endParaRPr lang="ru-RU" dirty="0"/>
                    </a:p>
                  </a:txBody>
                  <a:tcPr marL="91439" marR="91439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- </a:t>
            </a:r>
            <a:r>
              <a:rPr lang="ru-RU" sz="2400" b="1" dirty="0" smtClean="0"/>
              <a:t>Запань</a:t>
            </a:r>
            <a:br>
              <a:rPr lang="ru-RU" sz="2400" b="1" dirty="0" smtClean="0"/>
            </a:br>
            <a:r>
              <a:rPr lang="ru-RU" sz="2400" dirty="0" smtClean="0"/>
              <a:t>ул. Заречная, 7А</a:t>
            </a:r>
            <a:endParaRPr lang="ru-RU" sz="2400" dirty="0"/>
          </a:p>
        </p:txBody>
      </p:sp>
      <p:pic>
        <p:nvPicPr>
          <p:cNvPr id="5" name="Содержимое 4" descr="Запань, Заречная 7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2000" y="1556792"/>
            <a:ext cx="6840000" cy="51002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 </a:t>
            </a:r>
            <a:r>
              <a:rPr lang="ru-RU" sz="2400" b="1" dirty="0" err="1" smtClean="0"/>
              <a:t>Запрудовка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ул. Набережная, 32</a:t>
            </a:r>
            <a:endParaRPr lang="ru-RU" sz="2400" dirty="0"/>
          </a:p>
        </p:txBody>
      </p:sp>
      <p:pic>
        <p:nvPicPr>
          <p:cNvPr id="6" name="Содержимое 5" descr="Набережная 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2000" y="1484784"/>
            <a:ext cx="7200000" cy="51276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b="1" dirty="0" smtClean="0"/>
              <a:t>БЖД</a:t>
            </a:r>
            <a:br>
              <a:rPr lang="ru-RU" sz="2400" b="1" dirty="0" smtClean="0"/>
            </a:br>
            <a:r>
              <a:rPr lang="ru-RU" sz="2400" dirty="0" smtClean="0"/>
              <a:t>ул. </a:t>
            </a:r>
            <a:r>
              <a:rPr lang="ru-RU" sz="2400" dirty="0" err="1" smtClean="0"/>
              <a:t>Юрюзанская</a:t>
            </a:r>
            <a:r>
              <a:rPr lang="ru-RU" sz="2400" dirty="0" smtClean="0"/>
              <a:t>, 2А</a:t>
            </a:r>
            <a:endParaRPr lang="ru-RU" sz="2400" dirty="0"/>
          </a:p>
        </p:txBody>
      </p:sp>
      <p:pic>
        <p:nvPicPr>
          <p:cNvPr id="5" name="Содержимое 4" descr="БЖД Юрюзанск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2000" y="1444967"/>
            <a:ext cx="7200000" cy="5201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r>
              <a:rPr lang="ru-RU" sz="2400" b="1" dirty="0" err="1" smtClean="0"/>
              <a:t>Колышкино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ул. Чапаева, 84</a:t>
            </a:r>
            <a:endParaRPr lang="ru-RU" sz="2400" dirty="0"/>
          </a:p>
        </p:txBody>
      </p:sp>
      <p:pic>
        <p:nvPicPr>
          <p:cNvPr id="6" name="Содержимое 5" descr="Колышкин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24000" y="1556792"/>
            <a:ext cx="6696000" cy="49935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r>
              <a:rPr lang="ru-RU" sz="2400" b="1" dirty="0" smtClean="0"/>
              <a:t>Нижний базар</a:t>
            </a:r>
            <a:br>
              <a:rPr lang="ru-RU" sz="2400" b="1" dirty="0" smtClean="0"/>
            </a:br>
            <a:r>
              <a:rPr lang="ru-RU" sz="2400" dirty="0" smtClean="0"/>
              <a:t>ул. К. Маркса, 163</a:t>
            </a:r>
            <a:endParaRPr lang="ru-RU" sz="2400" dirty="0"/>
          </a:p>
        </p:txBody>
      </p:sp>
      <p:pic>
        <p:nvPicPr>
          <p:cNvPr id="6" name="Содержимое 5" descr="К Маркса 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2000" y="1628800"/>
            <a:ext cx="6840000" cy="50335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br>
              <a:rPr lang="ru-RU" sz="2400" dirty="0" smtClean="0"/>
            </a:br>
            <a:r>
              <a:rPr lang="ru-RU" sz="2400" dirty="0" smtClean="0"/>
              <a:t>ул. Подгорная, 44</a:t>
            </a:r>
            <a:endParaRPr lang="ru-RU" sz="2400" dirty="0"/>
          </a:p>
        </p:txBody>
      </p:sp>
      <p:pic>
        <p:nvPicPr>
          <p:cNvPr id="5" name="Содержимое 4" descr="Подгорная 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556792"/>
            <a:ext cx="7560000" cy="4949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площадки: </a:t>
            </a:r>
            <a:r>
              <a:rPr lang="ru-RU" sz="2400" b="1" dirty="0" smtClean="0"/>
              <a:t>Дорожный</a:t>
            </a:r>
            <a:br>
              <a:rPr lang="ru-RU" sz="2400" b="1" dirty="0" smtClean="0"/>
            </a:br>
            <a:r>
              <a:rPr lang="ru-RU" sz="2400" dirty="0" smtClean="0"/>
              <a:t>ул. Дорожная, 1</a:t>
            </a:r>
            <a:endParaRPr lang="ru-RU" sz="2400" dirty="0"/>
          </a:p>
        </p:txBody>
      </p:sp>
      <p:pic>
        <p:nvPicPr>
          <p:cNvPr id="5" name="Содержимое 4" descr="Дорожная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2000" y="1700808"/>
            <a:ext cx="7560000" cy="49239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Планируемые к размещению контейнерные площадки</a:t>
            </a:r>
            <a:r>
              <a:rPr lang="ru-RU" sz="2400" smtClean="0"/>
              <a:t>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п. Половинка.</a:t>
            </a:r>
            <a:endParaRPr lang="ru-RU" sz="2400" dirty="0"/>
          </a:p>
        </p:txBody>
      </p:sp>
      <p:pic>
        <p:nvPicPr>
          <p:cNvPr id="4" name="Содержимое 3" descr="Половин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29911" y="1600200"/>
            <a:ext cx="6684177" cy="452596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84213" y="3933825"/>
            <a:ext cx="7704137" cy="1079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 anchor="ctr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  <a:p>
            <a:pPr algn="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990033"/>
              </a:solidFill>
              <a:latin typeface="Constantia" pitchFamily="16" charset="0"/>
              <a:ea typeface="바탕" charset="-127"/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  <a:p>
            <a:pPr algn="ctr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042988" y="3536950"/>
            <a:ext cx="1800225" cy="71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 l="17271" t="16885" r="50439" b="15915"/>
          <a:stretch>
            <a:fillRect/>
          </a:stretch>
        </p:blipFill>
        <p:spPr bwMode="auto">
          <a:xfrm>
            <a:off x="1114425" y="1327150"/>
            <a:ext cx="4645025" cy="544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9512" y="1556792"/>
            <a:ext cx="1417637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 dirty="0" err="1">
                <a:solidFill>
                  <a:srgbClr val="000000"/>
                </a:solidFill>
              </a:rPr>
              <a:t>Кыштымский</a:t>
            </a:r>
            <a:r>
              <a:rPr lang="ru-RU" sz="1400" b="1" u="sng" dirty="0">
                <a:solidFill>
                  <a:srgbClr val="000000"/>
                </a:solidFill>
              </a:rPr>
              <a:t>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 dirty="0">
                <a:solidFill>
                  <a:srgbClr val="000000"/>
                </a:solidFill>
              </a:rPr>
              <a:t>кластер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 dirty="0">
                <a:solidFill>
                  <a:srgbClr val="000000"/>
                </a:solidFill>
              </a:rPr>
              <a:t>Региональный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 dirty="0">
                <a:solidFill>
                  <a:srgbClr val="000000"/>
                </a:solidFill>
              </a:rPr>
              <a:t> оператор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 dirty="0">
                <a:solidFill>
                  <a:srgbClr val="000000"/>
                </a:solidFill>
              </a:rPr>
              <a:t>ООО «</a:t>
            </a:r>
            <a:r>
              <a:rPr lang="ru-RU" sz="1300" b="1" i="1" dirty="0" err="1">
                <a:solidFill>
                  <a:srgbClr val="000000"/>
                </a:solidFill>
              </a:rPr>
              <a:t>Спецсервис</a:t>
            </a:r>
            <a:r>
              <a:rPr lang="ru-RU" sz="1300" b="1" i="1" dirty="0">
                <a:solidFill>
                  <a:srgbClr val="000000"/>
                </a:solidFill>
              </a:rPr>
              <a:t>»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33350" y="3371850"/>
            <a:ext cx="909638" cy="51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Горный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кластер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Региональный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 оператор </a:t>
            </a:r>
          </a:p>
          <a:p>
            <a:pPr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МУП «Комритсервис»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832475" y="3024188"/>
            <a:ext cx="1368425" cy="576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Карабашский</a:t>
            </a: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кластер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759450" y="1944688"/>
            <a:ext cx="1458913" cy="638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Челябинский кластер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759450" y="4595813"/>
            <a:ext cx="1663700" cy="5159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Магнитогорский </a:t>
            </a:r>
          </a:p>
          <a:p>
            <a:pPr algn="ctr" hangingPunct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u="sng">
                <a:solidFill>
                  <a:srgbClr val="000000"/>
                </a:solidFill>
              </a:rPr>
              <a:t>кластер</a:t>
            </a: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1008063" y="3600450"/>
            <a:ext cx="792162" cy="1588"/>
          </a:xfrm>
          <a:prstGeom prst="line">
            <a:avLst/>
          </a:prstGeom>
          <a:noFill/>
          <a:ln w="19080" cap="sq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1439863" y="1870075"/>
            <a:ext cx="1511300" cy="1588"/>
          </a:xfrm>
          <a:prstGeom prst="line">
            <a:avLst/>
          </a:prstGeom>
          <a:noFill/>
          <a:ln w="19080" cap="sq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H="1">
            <a:off x="3500438" y="3311525"/>
            <a:ext cx="2501900" cy="1588"/>
          </a:xfrm>
          <a:prstGeom prst="line">
            <a:avLst/>
          </a:prstGeom>
          <a:noFill/>
          <a:ln w="19080" cap="sq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H="1">
            <a:off x="4579938" y="2232025"/>
            <a:ext cx="1422400" cy="1588"/>
          </a:xfrm>
          <a:prstGeom prst="line">
            <a:avLst/>
          </a:prstGeom>
          <a:noFill/>
          <a:ln w="19080" cap="sq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3429000" y="4895850"/>
            <a:ext cx="2501900" cy="1588"/>
          </a:xfrm>
          <a:prstGeom prst="line">
            <a:avLst/>
          </a:prstGeom>
          <a:noFill/>
          <a:ln w="19080" cap="sq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306" name="AutoShape 18"/>
          <p:cNvSpPr>
            <a:spLocks/>
          </p:cNvSpPr>
          <p:nvPr/>
        </p:nvSpPr>
        <p:spPr bwMode="auto">
          <a:xfrm>
            <a:off x="7056438" y="1871663"/>
            <a:ext cx="576262" cy="3311525"/>
          </a:xfrm>
          <a:prstGeom prst="rightBrace">
            <a:avLst>
              <a:gd name="adj1" fmla="val 47888"/>
              <a:gd name="adj2" fmla="val 50000"/>
            </a:avLst>
          </a:prstGeom>
          <a:noFill/>
          <a:ln w="1908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7215188" y="3165475"/>
            <a:ext cx="1785937" cy="1009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Региональный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 оператор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300" b="1" i="1">
                <a:solidFill>
                  <a:srgbClr val="000000"/>
                </a:solidFill>
              </a:rPr>
              <a:t>ООО «Центр коммунального сервиса»</a:t>
            </a: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Территориальная схема обращения с отходами, в том числе </a:t>
            </a:r>
            <a:br>
              <a:rPr lang="ru-RU" sz="2400" dirty="0" smtClean="0"/>
            </a:br>
            <a:r>
              <a:rPr lang="ru-RU" sz="2400" dirty="0" smtClean="0"/>
              <a:t>с ТКО в Челябинской области.</a:t>
            </a:r>
            <a:endParaRPr lang="ru-RU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b="1" dirty="0" smtClean="0">
              <a:solidFill>
                <a:srgbClr val="000000"/>
              </a:solidFill>
              <a:latin typeface="Arial" charset="0"/>
              <a:ea typeface="Microsoft YaHei" charset="-122"/>
            </a:endParaRPr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45413293"/>
              </p:ext>
            </p:extLst>
          </p:nvPr>
        </p:nvGraphicFramePr>
        <p:xfrm>
          <a:off x="218611" y="1700808"/>
          <a:ext cx="8669960" cy="5055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000"/>
                <a:gridCol w="2196000"/>
                <a:gridCol w="1203841"/>
                <a:gridCol w="1306587"/>
                <a:gridCol w="1306587"/>
                <a:gridCol w="1684945"/>
              </a:tblGrid>
              <a:tr h="165618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Кластер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Муниципальные образования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Региональный оператор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Дата заключения соглашения 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Дата, с которой региональный оператор приступает к своим обязанностям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Утвержденный тариф на услугу по обращению с ТКО</a:t>
                      </a:r>
                    </a:p>
                  </a:txBody>
                  <a:tcPr marL="90000" marR="90000" marT="359822" marB="46800" anchor="ctr" horzOverflow="overflow"/>
                </a:tc>
              </a:tr>
              <a:tr h="272901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Горный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Саткинский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 МР, </a:t>
                      </a: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Усть-Катавский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 ГО, Трехгорный ГО, Катав-Ивановский МР, Ашинский МР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МУП «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Комрит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icrosoft YaHei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сервис»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28.04.2018 г.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Не позднее 01.01.2019 г.</a:t>
                      </a:r>
                    </a:p>
                  </a:txBody>
                  <a:tcPr marL="90000" marR="90000" marT="359822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icrosoft YaHei" charset="-122"/>
                          <a:cs typeface="Times New Roman" pitchFamily="18" charset="0"/>
                        </a:rPr>
                        <a:t>На рассмотрении</a:t>
                      </a:r>
                    </a:p>
                  </a:txBody>
                  <a:tcPr marL="90000" marR="90000" marT="359822" marB="46800" anchor="ctr" horzOverflow="overflow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Региональные операторы по обращению с ТКО Челябинской области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законодательства по размещению площадок для ТКО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Площадки </a:t>
            </a:r>
            <a:r>
              <a:rPr lang="ru-RU" sz="2800" dirty="0"/>
              <a:t>для установки контейнеров должны быть удалены от жилых домов, детских учреждений, спортивных площадок и от мест отдыха населения на расстояние не менее 20 м, но не более 100 м. </a:t>
            </a:r>
            <a:r>
              <a:rPr lang="ru-RU" sz="2800" dirty="0" smtClean="0"/>
              <a:t>Размер </a:t>
            </a:r>
            <a:r>
              <a:rPr lang="ru-RU" sz="2800" dirty="0"/>
              <a:t>площадок должен быть рассчитан на установку необходимого числа контейнеров, но не более </a:t>
            </a:r>
            <a:r>
              <a:rPr lang="ru-RU" sz="2800" dirty="0" smtClean="0"/>
              <a:t>5.</a:t>
            </a:r>
            <a:endParaRPr lang="ru-RU" sz="2800" dirty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"</a:t>
            </a:r>
            <a:r>
              <a:rPr lang="ru-RU" sz="2800" dirty="0" err="1" smtClean="0"/>
              <a:t>СанПиН</a:t>
            </a:r>
            <a:r>
              <a:rPr lang="ru-RU" sz="2800" dirty="0" smtClean="0"/>
              <a:t> 42-128-4690-88. Санитарные правила содержания территорий населенных мест" (утв. Главным государственным санитарным врачом СССР 05.08.1988 N 4690-88).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Виды контейнеров для ТКО</a:t>
            </a:r>
            <a:br>
              <a:rPr lang="ru-RU" sz="2700" dirty="0" smtClean="0"/>
            </a:br>
            <a:r>
              <a:rPr lang="ru-RU" sz="2700" dirty="0" smtClean="0"/>
              <a:t>1. Заглубленные</a:t>
            </a:r>
            <a:r>
              <a:rPr lang="ru-RU" sz="2400" dirty="0" smtClean="0"/>
              <a:t> (затраты: контейнер 3 куб. м. – 45 </a:t>
            </a:r>
            <a:r>
              <a:rPr lang="ru-RU" sz="2400" dirty="0" err="1" smtClean="0"/>
              <a:t>тыс</a:t>
            </a:r>
            <a:r>
              <a:rPr lang="ru-RU" sz="2400" dirty="0" smtClean="0"/>
              <a:t> руб. за 1 ед.; обустройство площадки 60 тыс. руб.; итого – 195 тыс. руб. на 3 емкости).</a:t>
            </a:r>
            <a:endParaRPr lang="ru-RU" dirty="0"/>
          </a:p>
        </p:txBody>
      </p:sp>
      <p:pic>
        <p:nvPicPr>
          <p:cNvPr id="4" name="Содержимое 3" descr="Заглубленные в тюмен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8137" y="1844077"/>
            <a:ext cx="7330247" cy="42820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Виды контейнеров для ТКО</a:t>
            </a:r>
            <a:br>
              <a:rPr lang="ru-RU" sz="2400" dirty="0" smtClean="0"/>
            </a:br>
            <a:r>
              <a:rPr lang="ru-RU" sz="2400" dirty="0" smtClean="0"/>
              <a:t>2. «Инновационные»  - 127 тыс.руб.</a:t>
            </a:r>
            <a:endParaRPr lang="ru-RU" sz="2400" dirty="0"/>
          </a:p>
        </p:txBody>
      </p:sp>
      <p:pic>
        <p:nvPicPr>
          <p:cNvPr id="4" name="Содержимое 3" descr="Контернеры инновационны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Виды контейнеров для ТКО</a:t>
            </a:r>
            <a:br>
              <a:rPr lang="ru-RU" sz="2400" dirty="0" smtClean="0"/>
            </a:br>
            <a:r>
              <a:rPr lang="ru-RU" sz="2400" dirty="0" smtClean="0"/>
              <a:t>3. Стандартные</a:t>
            </a:r>
            <a:r>
              <a:rPr lang="en-US" sz="2400" dirty="0" smtClean="0"/>
              <a:t> (</a:t>
            </a:r>
            <a:r>
              <a:rPr lang="ru-RU" sz="2400" dirty="0" smtClean="0"/>
              <a:t>Контейнер – 7 тыс. руб. за 1 ед.; строительство площадки 108 тыс. руб.; итого 143 тыс. руб. на 5 контейнеров). </a:t>
            </a:r>
            <a:endParaRPr lang="ru-RU" sz="2400" dirty="0"/>
          </a:p>
        </p:txBody>
      </p:sp>
      <p:pic>
        <p:nvPicPr>
          <p:cNvPr id="4" name="Содержимое 3" descr="Обычная на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Места размещения площадок ТКО по г. </a:t>
            </a:r>
            <a:r>
              <a:rPr lang="ru-RU" dirty="0" err="1" smtClean="0"/>
              <a:t>Катав-Ивановску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55000" lnSpcReduction="20000"/>
          </a:bodyPr>
          <a:lstStyle/>
          <a:p>
            <a:r>
              <a:rPr lang="ru-RU" sz="5100" b="1" dirty="0" smtClean="0"/>
              <a:t>Существующие площадки 14 шт.</a:t>
            </a:r>
          </a:p>
          <a:p>
            <a:pPr>
              <a:buNone/>
            </a:pPr>
            <a:r>
              <a:rPr lang="ru-RU" sz="3600" dirty="0" smtClean="0"/>
              <a:t> 1.  ул. Ленина, 2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2. ул. </a:t>
            </a:r>
            <a:r>
              <a:rPr lang="ru-RU" sz="3600" dirty="0" err="1" smtClean="0"/>
              <a:t>Красноуральская</a:t>
            </a:r>
            <a:r>
              <a:rPr lang="ru-RU" sz="3600" dirty="0" smtClean="0"/>
              <a:t>, 24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3. ул. Красноармейская, 47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4.  ул. Ленинградская, 34</a:t>
            </a:r>
          </a:p>
          <a:p>
            <a:pPr>
              <a:buNone/>
            </a:pPr>
            <a:r>
              <a:rPr lang="ru-RU" sz="3600" dirty="0" smtClean="0"/>
              <a:t> 5.  ул. Ленинградская, 35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6.  ул. Караваева, 76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7.  ул. Гагарина, 2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8.  Майская площадь, 95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9.  Караваева, 34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10.  ул. Мельникова, 6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11.  Ленинградская, 33А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12.  Цементников, 9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13.  Цементников, 5</a:t>
            </a:r>
          </a:p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14.  Цементников, (на въезде, возле остановочного комплекса)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</TotalTime>
  <Words>504</Words>
  <Application>Microsoft Office PowerPoint</Application>
  <PresentationFormat>Экран (4:3)</PresentationFormat>
  <Paragraphs>107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ТКО Проект по г. Катав-Ивановску 2018 г.</vt:lpstr>
      <vt:lpstr>Переход на новую систему обращения с ТКО  в Челябинской области.</vt:lpstr>
      <vt:lpstr>Территориальная схема обращения с отходами, в том числе  с ТКО в Челябинской области.</vt:lpstr>
      <vt:lpstr>Региональные операторы по обращению с ТКО Челябинской области</vt:lpstr>
      <vt:lpstr>Требования законодательства по размещению площадок для ТКО</vt:lpstr>
      <vt:lpstr> Виды контейнеров для ТКО 1. Заглубленные (затраты: контейнер 3 куб. м. – 45 тыс руб. за 1 ед.; обустройство площадки 60 тыс. руб.; итого – 195 тыс. руб. на 3 емкости).</vt:lpstr>
      <vt:lpstr>Виды контейнеров для ТКО 2. «Инновационные»  - 127 тыс.руб.</vt:lpstr>
      <vt:lpstr>Виды контейнеров для ТКО 3. Стандартные (Контейнер – 7 тыс. руб. за 1 ед.; строительство площадки 108 тыс. руб.; итого 143 тыс. руб. на 5 контейнеров). </vt:lpstr>
      <vt:lpstr>Места размещения площадок ТКО по г. Катав-Ивановску</vt:lpstr>
      <vt:lpstr>Схема размещения контейнерных площадок по городу;       существующие КП;         новые КП;          КП ликвидируемые.</vt:lpstr>
      <vt:lpstr>Схема размещения контейнерных площадок по городу;         существующие КП;       новые КП.  </vt:lpstr>
      <vt:lpstr>Планируемые к размещению контейнерные площадки: Ленина, 5 (перенос с улицы Ленина, 2)</vt:lpstr>
      <vt:lpstr>Планируемые к размещению контейнерные площадки:  ул. К. Маркса, 34</vt:lpstr>
      <vt:lpstr>Планируемые к размещению контейнерные площадки:  ул. Красноармейская, 47  (перенос с ул. Пугачевская, 68)</vt:lpstr>
      <vt:lpstr>Планируемые к размещению контейнерные площадки:  п. Башлес ул. Зои Космодемьянской, 6</vt:lpstr>
      <vt:lpstr>Планируемые к размещению контейнерные площадки:  ул. О. Кошевого, 17</vt:lpstr>
      <vt:lpstr>Планируемые к размещению контейнерные площадки:    Солоцкая ул. Гагарина, 16 (напротив морга)</vt:lpstr>
      <vt:lpstr>Планируемые к размещению контейнерные площадки:  Солоцкая ул. Гагарина, 6 (возле котельной Солоцкая – перенос  с ул. Гагарина, 2; ул. Майская площадь, 95)</vt:lpstr>
      <vt:lpstr>Планируемые к размещению контейнерные площадки:  Солоцкая ул. Уральская, 49</vt:lpstr>
      <vt:lpstr>Планируемые к размещению контейнерные площадки: - Запань ул. Заречная, 7А</vt:lpstr>
      <vt:lpstr>Планируемые к размещению контейнерные площадки:  Запрудовка ул. Набережная, 32</vt:lpstr>
      <vt:lpstr>Планируемые к размещению контейнерные площадки:   БЖД ул. Юрюзанская, 2А</vt:lpstr>
      <vt:lpstr>Планируемые к размещению контейнерные площадки: Колышкино ул. Чапаева, 84</vt:lpstr>
      <vt:lpstr>Планируемые к размещению контейнерные площадки: Нижний базар ул. К. Маркса, 163</vt:lpstr>
      <vt:lpstr>Планируемые к размещению контейнерные площадки:  ул. Подгорная, 44</vt:lpstr>
      <vt:lpstr>Планируемые к размещению контейнерные площадки: Дорожный ул. Дорожная, 1</vt:lpstr>
      <vt:lpstr>Планируемые к размещению контейнерные площадки:  п. Половинка.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ТКО проект по г. Катав-Ивановску</dc:title>
  <dc:creator>Алексей</dc:creator>
  <cp:lastModifiedBy>KATMNO</cp:lastModifiedBy>
  <cp:revision>60</cp:revision>
  <cp:lastPrinted>2018-10-31T05:39:47Z</cp:lastPrinted>
  <dcterms:created xsi:type="dcterms:W3CDTF">2018-10-29T09:46:11Z</dcterms:created>
  <dcterms:modified xsi:type="dcterms:W3CDTF">2018-11-06T02:47:20Z</dcterms:modified>
</cp:coreProperties>
</file>